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62" r:id="rId7"/>
    <p:sldId id="268" r:id="rId8"/>
    <p:sldId id="258" r:id="rId9"/>
    <p:sldId id="259" r:id="rId10"/>
    <p:sldId id="260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99568-833D-44D1-81FE-4E9AEBD3227A}" v="8" dt="2022-11-08T21:45:46.825"/>
    <p1510:client id="{11CC6F3B-6AAF-4DE9-AC61-1F2C4FECC4CC}" v="67" dt="2022-11-08T22:03:49.723"/>
    <p1510:client id="{24E3C89A-2AB7-4E89-8299-0A4DF745D8B2}" v="78" dt="2022-11-08T22:08:27.300"/>
    <p1510:client id="{4132B842-3A94-4B38-95F0-D2F23B7C1DCE}" v="49" dt="2022-11-08T21:55:25.157"/>
    <p1510:client id="{531A1CBC-F9B0-4C8D-A4DB-08DEA7E142F6}" v="7" dt="2022-11-08T17:52:13.940"/>
    <p1510:client id="{641229E7-72E7-481C-8CE6-8DDFA964EA81}" v="797" dt="2022-11-08T23:29:04.391"/>
    <p1510:client id="{644DFFE9-9D76-4B22-9DD0-1B668AE45552}" v="3" dt="2022-11-08T22:21:04.488"/>
    <p1510:client id="{75FEA289-4B78-4453-9891-8EB82D4C6798}" v="63" dt="2022-11-08T21:40:56.248"/>
    <p1510:client id="{A16EB6D8-1A7C-4471-83EF-891835600B17}" v="4" dt="2022-11-08T05:15:48.037"/>
    <p1510:client id="{A5B282C6-8DC7-436F-AC0F-928C4119B377}" v="40" dt="2022-11-08T22:41:39.497"/>
    <p1510:client id="{C56D9CCB-F5F7-494E-9E5B-C6500F859473}" v="141" dt="2022-11-08T22:16:17.662"/>
    <p1510:client id="{CB8F8A59-CBA9-471C-A8C5-029DEF0EEC3C}" v="311" dt="2022-11-08T22:30:47.680"/>
    <p1510:client id="{DA3590D6-39B4-4958-9595-D85BB9CD82E2}" v="2059" dt="2022-11-09T00:14:58.157"/>
    <p1510:client id="{DF715DC4-5750-44FA-9463-5EF5C16621A8}" v="10" dt="2022-11-08T21:59:47.577"/>
    <p1510:client id="{EDC3D1E4-DB89-441B-9E3B-2B7F6CF38A5F}" v="7" dt="2022-11-08T21:33:39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2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9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6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5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3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0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0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1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88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cmaster.com/" TargetMode="External"/><Relationship Id="rId13" Type="http://schemas.openxmlformats.org/officeDocument/2006/relationships/hyperlink" Target="https://www.htcvacuum.com/en-global/vacuum-components?gclid=EAIaIQobChMIrKbp4arZ-gIV-BetBh3FDAJXEAAYASAAEgKxi_D_BwE" TargetMode="External"/><Relationship Id="rId3" Type="http://schemas.openxmlformats.org/officeDocument/2006/relationships/hyperlink" Target="https://apps.dtic.mil/sti/pdfs/ADA477246.pdf" TargetMode="External"/><Relationship Id="rId7" Type="http://schemas.openxmlformats.org/officeDocument/2006/relationships/hyperlink" Target="https://www.edmundoptics.com/" TargetMode="External"/><Relationship Id="rId12" Type="http://schemas.openxmlformats.org/officeDocument/2006/relationships/hyperlink" Target="http://www.htcvacuum.com/" TargetMode="External"/><Relationship Id="rId2" Type="http://schemas.openxmlformats.org/officeDocument/2006/relationships/hyperlink" Target="https://www.applerubber.com/hot-topics-for-engineers/the-importance-of-the-correct-material-for-vacuum-o-rings-and-vacuum-sea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rker.com/portal/site/PARKER/menuitem.b90576e27a4d71ae1bfcc510237ad1ca/?vgnextoid=c38888b5bd16e010VgnVCM1000000308a8c0RCRD&amp;vgnextfmt=EN" TargetMode="External"/><Relationship Id="rId11" Type="http://schemas.openxmlformats.org/officeDocument/2006/relationships/hyperlink" Target="https://www.alaskarubbergroup.com/" TargetMode="External"/><Relationship Id="rId5" Type="http://schemas.openxmlformats.org/officeDocument/2006/relationships/hyperlink" Target="https://www.researchgate.net/publication/237371110_The_long-stroke_MROI_vacuum_delay_lines_from_concept_to_production" TargetMode="External"/><Relationship Id="rId15" Type="http://schemas.openxmlformats.org/officeDocument/2006/relationships/hyperlink" Target="https://www.aftfasteners.com/socket-cap-screws-dimensions-and-mechanical-properties/" TargetMode="External"/><Relationship Id="rId10" Type="http://schemas.openxmlformats.org/officeDocument/2006/relationships/hyperlink" Target="https://www.industrialmetalsupply.com/Products/Metals/aluminum?gclid=EAIaIQobChMIp7f_rKrZgIV9QetBh3t0QAOEAAYASAAEgKFvPD_BwE" TargetMode="External"/><Relationship Id="rId4" Type="http://schemas.openxmlformats.org/officeDocument/2006/relationships/hyperlink" Target="https://www.imperialmachine.com/vacuum-chambers" TargetMode="External"/><Relationship Id="rId9" Type="http://schemas.openxmlformats.org/officeDocument/2006/relationships/hyperlink" Target="https://www.thorlabs.com/" TargetMode="External"/><Relationship Id="rId14" Type="http://schemas.openxmlformats.org/officeDocument/2006/relationships/hyperlink" Target="http://www.aftfastener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D783-F901-198D-AD67-97EDDCB49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NPOI Capstone: Prototype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35731-27A5-F65C-98A1-C916A0C18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7783" y="4934197"/>
            <a:ext cx="10058400" cy="54351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100" dirty="0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Bradley Kingsley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Dustin Haines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Son Nguyen</a:t>
            </a:r>
            <a:endParaRPr lang="en-US" sz="20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7" name="Picture 5" descr="Text&#10;&#10;Description automatically generated">
            <a:extLst>
              <a:ext uri="{FF2B5EF4-FFF2-40B4-BE49-F238E27FC236}">
                <a16:creationId xmlns:a16="http://schemas.microsoft.com/office/drawing/2014/main" id="{467B7505-8180-E172-792B-45BE7728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5" y="640080"/>
            <a:ext cx="4935254" cy="36027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14D120F8-195D-656C-6358-996BF2E0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099" y="649976"/>
            <a:ext cx="3894562" cy="360273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450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8CE8-E3FA-719D-7346-EA659CCA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cs typeface="Calibri Light"/>
              </a:rPr>
              <a:t>Budget</a:t>
            </a:r>
            <a:br>
              <a:rPr lang="en-US" sz="3600">
                <a:solidFill>
                  <a:srgbClr val="FFFFFF"/>
                </a:solidFill>
                <a:cs typeface="Calibri Light"/>
              </a:rPr>
            </a:br>
            <a:r>
              <a:rPr lang="en-US" sz="3600" dirty="0">
                <a:solidFill>
                  <a:srgbClr val="FFFFFF"/>
                </a:solidFill>
                <a:cs typeface="Calibri Light"/>
              </a:rPr>
              <a:t>BOM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F749-7C06-915A-2527-6775E08D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5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500">
              <a:solidFill>
                <a:srgbClr val="FFFFFF"/>
              </a:solidFill>
              <a:cs typeface="Calibri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708C832-C88D-6407-C8FB-7B2ED4B8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588" y="912951"/>
            <a:ext cx="7668939" cy="520032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3C39524-4D08-3D39-BAD1-74C596CF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9175" y="6459785"/>
            <a:ext cx="3757243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Dustin Haines</a:t>
            </a:r>
            <a:r>
              <a:rPr lang="en-US" kern="1200" dirty="0">
                <a:latin typeface="+mn-lt"/>
                <a:ea typeface="+mn-ea"/>
                <a:cs typeface="+mn-cs"/>
              </a:rPr>
              <a:t> P5 NPOI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8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94D7F-EC37-47F1-A7FE-CBFD8384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r>
              <a:rPr lang="en-US" sz="3600" dirty="0">
                <a:cs typeface="Calibri Light"/>
              </a:rPr>
              <a:t>References:</a:t>
            </a: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8C5A-12C7-CFEF-1F79-6A5715AB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811700"/>
            <a:ext cx="6895973" cy="5225628"/>
          </a:xfrm>
        </p:spPr>
        <p:txBody>
          <a:bodyPr vert="horz" lIns="0" tIns="45720" rIns="0" bIns="45720" rtlCol="0" anchor="ctr">
            <a:no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alibri"/>
                <a:cs typeface="Calibri"/>
              </a:rPr>
              <a:t>[1] '</a:t>
            </a:r>
            <a:r>
              <a:rPr lang="en-US" sz="800" b="1" i="0" u="none" strike="noStrike" cap="small" dirty="0">
                <a:effectLst/>
                <a:latin typeface="Calibri"/>
                <a:cs typeface="Calibri"/>
              </a:rPr>
              <a:t>The Importance of Choosing the Correct Material for Vacuum O-Rings and Vacuum Seals'. Apple Rubber.  [</a:t>
            </a:r>
            <a:r>
              <a:rPr lang="en-US" sz="800" b="1" i="0" u="none" strike="noStrike" cap="small" dirty="0" err="1">
                <a:effectLst/>
                <a:latin typeface="Calibri"/>
                <a:cs typeface="Calibri"/>
              </a:rPr>
              <a:t>OnlineAccess</a:t>
            </a:r>
            <a:r>
              <a:rPr lang="en-US" sz="800" b="1" i="0" u="none" strike="noStrike" cap="small" dirty="0">
                <a:effectLst/>
                <a:latin typeface="Calibri"/>
                <a:cs typeface="Calibri"/>
              </a:rPr>
              <a:t>]. </a:t>
            </a:r>
            <a:r>
              <a:rPr lang="en-US" sz="800" b="0" i="0" u="sng" strike="noStrike" cap="small" dirty="0">
                <a:effectLst/>
                <a:latin typeface="Calibri"/>
                <a:cs typeface="Calibri"/>
                <a:hlinkClick r:id="rId2"/>
              </a:rPr>
              <a:t>https://www.applerubber.com/hot-topics-for-engineers/the-importance-of-the-correct-material-for-vacuum-o-rings-and-vacuum-seals/</a:t>
            </a:r>
            <a:r>
              <a:rPr lang="en-US" sz="800" b="0" i="0" dirty="0">
                <a:effectLst/>
                <a:latin typeface="Calibri"/>
                <a:cs typeface="Calibri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alibri"/>
                <a:cs typeface="Calibri"/>
              </a:rPr>
              <a:t>[2] J.A. Clark III , J. Murphy, L. Ha, J. P. Walton , J. Howard, J. T. Armstrong, G. C. Gilbreath  , R. B. Hindsley , and T. A. </a:t>
            </a:r>
            <a:r>
              <a:rPr lang="en-US" sz="800" b="0" i="0" u="none" strike="noStrike" cap="small" dirty="0" err="1">
                <a:effectLst/>
                <a:latin typeface="Calibri"/>
                <a:cs typeface="Calibri"/>
              </a:rPr>
              <a:t>Pauls</a:t>
            </a:r>
            <a:r>
              <a:rPr lang="en-US" sz="800" b="0" i="0" u="none" strike="noStrike" cap="small" dirty="0">
                <a:effectLst/>
                <a:latin typeface="Calibri"/>
                <a:cs typeface="Calibri"/>
              </a:rPr>
              <a:t>. 'Alignment of vacuum feed stations on the Navy Prototype Optical Interferometer'. [</a:t>
            </a:r>
            <a:r>
              <a:rPr lang="en-US" sz="800" b="0" i="0" u="none" strike="noStrike" cap="small" dirty="0" err="1">
                <a:effectLst/>
                <a:latin typeface="Calibri"/>
                <a:cs typeface="Calibri"/>
              </a:rPr>
              <a:t>OnlineAccess</a:t>
            </a:r>
            <a:r>
              <a:rPr lang="en-US" sz="800" b="0" i="0" u="none" strike="noStrike" cap="small" dirty="0">
                <a:effectLst/>
                <a:latin typeface="Calibri"/>
                <a:cs typeface="Calibri"/>
              </a:rPr>
              <a:t>]. </a:t>
            </a:r>
            <a:r>
              <a:rPr lang="en-US" sz="800" b="0" i="0" u="sng" strike="noStrike" cap="small" dirty="0">
                <a:effectLst/>
                <a:latin typeface="Calibri"/>
                <a:cs typeface="Calibri"/>
                <a:hlinkClick r:id="rId3"/>
              </a:rPr>
              <a:t>https://apps.dtic.mil/sti/pdfs/ADA477246.pdf</a:t>
            </a:r>
            <a:r>
              <a:rPr lang="en-US" sz="800" b="0" i="0" dirty="0">
                <a:effectLst/>
                <a:latin typeface="Calibri"/>
                <a:cs typeface="Calibri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alibri"/>
                <a:cs typeface="Calibri"/>
              </a:rPr>
              <a:t>[3] 'Vacuum Chambers and Optical Equipment'. Imperial Machine &amp; Tool CO. [</a:t>
            </a:r>
            <a:r>
              <a:rPr lang="en-US" sz="800" b="0" i="0" u="none" strike="noStrike" cap="small" dirty="0" err="1">
                <a:effectLst/>
                <a:latin typeface="Calibri"/>
                <a:cs typeface="Calibri"/>
              </a:rPr>
              <a:t>OnlineAccess</a:t>
            </a:r>
            <a:r>
              <a:rPr lang="en-US" sz="800" b="0" i="0" u="none" strike="noStrike" cap="small" dirty="0">
                <a:effectLst/>
                <a:latin typeface="Calibri"/>
                <a:cs typeface="Calibri"/>
              </a:rPr>
              <a:t>]. </a:t>
            </a:r>
            <a:r>
              <a:rPr lang="en-US" sz="800" b="0" i="0" u="sng" strike="noStrike" cap="small" dirty="0">
                <a:effectLst/>
                <a:latin typeface="Calibri"/>
                <a:cs typeface="Calibri"/>
                <a:hlinkClick r:id="rId4"/>
              </a:rPr>
              <a:t>https://www.imperialmachine.com/vacuum-chambers</a:t>
            </a:r>
            <a:r>
              <a:rPr lang="en-US" sz="800" b="0" i="0" dirty="0">
                <a:effectLst/>
                <a:latin typeface="Calibri"/>
                <a:cs typeface="Calibri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alibri"/>
                <a:cs typeface="Calibri"/>
              </a:rPr>
              <a:t>[4] 'The long-stroke MROI vacuum delay lines from concept to generation' [</a:t>
            </a:r>
            <a:r>
              <a:rPr lang="en-US" sz="800" b="0" i="0" u="none" strike="noStrike" cap="small" dirty="0" err="1">
                <a:effectLst/>
                <a:latin typeface="Calibri"/>
                <a:cs typeface="Calibri"/>
              </a:rPr>
              <a:t>OnlineAccess</a:t>
            </a:r>
            <a:r>
              <a:rPr lang="en-US" sz="800" b="0" i="0" u="none" strike="noStrike" cap="small" dirty="0">
                <a:effectLst/>
                <a:latin typeface="Calibri"/>
                <a:cs typeface="Calibri"/>
              </a:rPr>
              <a:t>]. </a:t>
            </a:r>
            <a:r>
              <a:rPr lang="en-US" sz="800" b="0" i="0" u="sng" strike="noStrike" cap="small" dirty="0">
                <a:effectLst/>
                <a:latin typeface="Calibri"/>
                <a:cs typeface="Calibri"/>
                <a:hlinkClick r:id="rId5"/>
              </a:rPr>
              <a:t>https://www.researchgate.net/publication/237371110_The_long-stroke_MROI_vacuum_delay_lines_from_concept_to_production</a:t>
            </a:r>
            <a:r>
              <a:rPr lang="en-US" sz="800" b="0" i="0" dirty="0">
                <a:effectLst/>
                <a:latin typeface="Calibri"/>
                <a:cs typeface="Calibri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[5] “Kurt J. Lesker Company,” </a:t>
            </a:r>
            <a:r>
              <a:rPr lang="en-US" sz="800" b="0" i="1" u="none" strike="noStrike" cap="small" dirty="0">
                <a:effectLst/>
                <a:latin typeface="Century Gothic"/>
              </a:rPr>
              <a:t>www.lesker.com</a:t>
            </a:r>
            <a:r>
              <a:rPr lang="en-US" sz="800" b="0" i="0" u="none" strike="noStrike" cap="small" dirty="0">
                <a:effectLst/>
                <a:latin typeface="Century Gothic"/>
              </a:rPr>
              <a:t>. https://www.lesker.com/index.cfm (accessed Oct. 11, 2022).</a:t>
            </a:r>
            <a:r>
              <a:rPr lang="en-US" sz="800" b="0" i="0" dirty="0">
                <a:effectLst/>
                <a:latin typeface="Century Gothic"/>
              </a:rPr>
              <a:t>​</a:t>
            </a:r>
            <a:endParaRPr lang="en-US" sz="800" b="0" i="0">
              <a:effectLst/>
              <a:latin typeface="Century Gothic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[6] “Parker Engineering Your Success Motion Control Technology,” </a:t>
            </a:r>
            <a:r>
              <a:rPr lang="en-US" sz="800" b="0" i="1" u="none" strike="noStrike" cap="small" dirty="0">
                <a:effectLst/>
                <a:latin typeface="Century Gothic"/>
              </a:rPr>
              <a:t>Parker Hannifin Corporation</a:t>
            </a:r>
            <a:r>
              <a:rPr lang="en-US" sz="800" b="0" i="0" u="none" strike="noStrike" cap="small" dirty="0">
                <a:effectLst/>
                <a:latin typeface="Century Gothic"/>
              </a:rPr>
              <a:t>, 2020. </a:t>
            </a:r>
            <a:r>
              <a:rPr lang="en-US" sz="800" b="0" i="0" u="sng" strike="noStrike" cap="small" dirty="0">
                <a:effectLst/>
                <a:latin typeface="Century Gothic"/>
                <a:hlinkClick r:id="rId6"/>
              </a:rPr>
              <a:t>https://www.parker.com/portal/site/PARKER/menuitem.b90576e27a4d71ae1bfcc510237ad1ca/?vgnextoid=c38888b5bd16e010VgnVCM1000000308a8c0RCRD&amp;vgnextfmt=EN</a:t>
            </a:r>
            <a:r>
              <a:rPr lang="en-US" sz="800" b="0" i="0" dirty="0">
                <a:effectLst/>
                <a:latin typeface="Century Gothic"/>
              </a:rPr>
              <a:t>​</a:t>
            </a:r>
            <a:endParaRPr lang="en-US" sz="800" b="0" i="0">
              <a:effectLst/>
              <a:latin typeface="Century Gothic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[7] “Fittings, Flanges, and Hardware | Ideal Vacuum,” </a:t>
            </a:r>
            <a:r>
              <a:rPr lang="en-US" sz="800" b="0" i="1" u="none" strike="noStrike" cap="small" dirty="0">
                <a:effectLst/>
                <a:latin typeface="Century Gothic"/>
              </a:rPr>
              <a:t>www.idealvac.com</a:t>
            </a:r>
            <a:r>
              <a:rPr lang="en-US" sz="800" b="0" i="0" u="none" strike="noStrike" cap="small" dirty="0">
                <a:effectLst/>
                <a:latin typeface="Century Gothic"/>
              </a:rPr>
              <a:t>. https://www.idealvac.com/Fittings-and-Flanges/ct/2 (accessed Oct. 11, 2022). </a:t>
            </a:r>
            <a:r>
              <a:rPr lang="en-US" sz="800" b="0" i="0" dirty="0">
                <a:effectLst/>
                <a:latin typeface="Century Gothic"/>
              </a:rPr>
              <a:t>​</a:t>
            </a:r>
            <a:endParaRPr lang="en-US" sz="800" b="0" i="0">
              <a:effectLst/>
              <a:latin typeface="Century Gothic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[8] “Vacuum Fittings and Flanges,” </a:t>
            </a:r>
            <a:r>
              <a:rPr lang="en-US" sz="800" b="0" i="1" u="none" strike="noStrike" cap="small" dirty="0">
                <a:effectLst/>
                <a:latin typeface="Century Gothic"/>
              </a:rPr>
              <a:t>www.newport.com</a:t>
            </a:r>
            <a:r>
              <a:rPr lang="en-US" sz="800" b="0" i="0" u="none" strike="noStrike" cap="small" dirty="0">
                <a:effectLst/>
                <a:latin typeface="Century Gothic"/>
              </a:rPr>
              <a:t>. https://www.newport.com/c/vacuum-flange-components (accessed Oct. 11, 2022).</a:t>
            </a:r>
            <a:r>
              <a:rPr lang="en-US" sz="800" b="0" i="0" dirty="0">
                <a:effectLst/>
                <a:latin typeface="Century Gothic"/>
              </a:rPr>
              <a:t>​</a:t>
            </a:r>
            <a:endParaRPr lang="en-US" sz="800" b="0" i="0">
              <a:effectLst/>
              <a:latin typeface="Century Gothic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[9] “Optical Imaging | Laser Optics | Edmund Optics,” </a:t>
            </a:r>
            <a:r>
              <a:rPr lang="en-US" sz="800" b="0" i="1" u="none" strike="noStrike" cap="small" dirty="0">
                <a:effectLst/>
                <a:latin typeface="Century Gothic"/>
              </a:rPr>
              <a:t>www.edmundoptics.com</a:t>
            </a:r>
            <a:r>
              <a:rPr lang="en-US" sz="800" b="0" i="0" u="none" strike="noStrike" cap="small" dirty="0">
                <a:effectLst/>
                <a:latin typeface="Century Gothic"/>
              </a:rPr>
              <a:t>. </a:t>
            </a:r>
            <a:r>
              <a:rPr lang="en-US" sz="800" b="0" i="0" u="sng" strike="noStrike" cap="small" dirty="0">
                <a:effectLst/>
                <a:latin typeface="Century Gothic"/>
                <a:hlinkClick r:id="rId7"/>
              </a:rPr>
              <a:t>https://www.edmundoptics.com/</a:t>
            </a:r>
            <a:r>
              <a:rPr lang="en-US" sz="800" b="0" i="0" dirty="0">
                <a:effectLst/>
                <a:latin typeface="Century Gothic"/>
              </a:rPr>
              <a:t>​</a:t>
            </a:r>
            <a:endParaRPr lang="en-US" sz="800" b="0" i="0">
              <a:effectLst/>
              <a:latin typeface="Century Gothic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[10] “</a:t>
            </a:r>
            <a:r>
              <a:rPr lang="en-US" sz="800" b="0" i="0" u="none" strike="noStrike" cap="small" dirty="0" err="1">
                <a:effectLst/>
                <a:latin typeface="Century Gothic"/>
              </a:rPr>
              <a:t>Carr</a:t>
            </a:r>
            <a:r>
              <a:rPr lang="en-US" sz="800" b="0" i="0" u="none" strike="noStrike" cap="small" dirty="0">
                <a:effectLst/>
                <a:latin typeface="Century Gothic"/>
              </a:rPr>
              <a:t>,” </a:t>
            </a:r>
            <a:r>
              <a:rPr lang="en-US" sz="800" b="0" i="1" u="none" strike="noStrike" cap="small" dirty="0">
                <a:effectLst/>
                <a:latin typeface="Century Gothic"/>
              </a:rPr>
              <a:t>McMaster</a:t>
            </a:r>
            <a:r>
              <a:rPr lang="en-US" sz="800" b="0" i="0" u="none" strike="noStrike" cap="small" dirty="0">
                <a:effectLst/>
                <a:latin typeface="Century Gothic"/>
              </a:rPr>
              <a:t>. [Online]. Available: </a:t>
            </a:r>
            <a:r>
              <a:rPr lang="en-US" sz="800" b="0" i="0" u="sng" strike="noStrike" cap="small" dirty="0">
                <a:effectLst/>
                <a:latin typeface="Century Gothic"/>
                <a:hlinkClick r:id="rId8"/>
              </a:rPr>
              <a:t>https://www.mcmaster.com/</a:t>
            </a:r>
            <a:r>
              <a:rPr lang="en-US" sz="800" b="0" i="0" u="none" strike="noStrike" cap="small" dirty="0">
                <a:effectLst/>
                <a:latin typeface="Century Gothic"/>
              </a:rPr>
              <a:t>. [Accessed: 11-Oct-2022]. </a:t>
            </a:r>
            <a:r>
              <a:rPr lang="en-US" sz="800" b="0" i="0" dirty="0">
                <a:effectLst/>
                <a:latin typeface="Century Gothic"/>
              </a:rPr>
              <a:t>​</a:t>
            </a:r>
            <a:endParaRPr lang="en-US" sz="800" b="0" i="0">
              <a:effectLst/>
              <a:latin typeface="Century Gothic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[11] “Thorlabs, Inc. - your source for fiber optics, laser diodes, optical instrumentation and polarization measurement &amp; control,” </a:t>
            </a:r>
            <a:r>
              <a:rPr lang="en-US" sz="800" b="0" i="1" u="none" strike="noStrike" cap="small" dirty="0">
                <a:effectLst/>
                <a:latin typeface="Century Gothic"/>
              </a:rPr>
              <a:t>Thorlabs, Inc. - Your Source for Fiber Optics, Laser Diodes, Optical Instrumentation and Polarization Measurement &amp; Control</a:t>
            </a:r>
            <a:r>
              <a:rPr lang="en-US" sz="800" b="0" i="0" u="none" strike="noStrike" cap="small" dirty="0">
                <a:effectLst/>
                <a:latin typeface="Century Gothic"/>
              </a:rPr>
              <a:t>. [Online]. Available: </a:t>
            </a:r>
            <a:r>
              <a:rPr lang="en-US" sz="800" b="0" i="0" u="sng" strike="noStrike" cap="small" dirty="0">
                <a:effectLst/>
                <a:latin typeface="Century Gothic"/>
                <a:hlinkClick r:id="rId9"/>
              </a:rPr>
              <a:t>https://www.thorlabs.com/</a:t>
            </a:r>
            <a:r>
              <a:rPr lang="en-US" sz="800" b="0" i="0" u="none" strike="noStrike" cap="small" dirty="0">
                <a:effectLst/>
                <a:latin typeface="Century Gothic"/>
              </a:rPr>
              <a:t>. [Accessed: 11-Oct-2022]. </a:t>
            </a:r>
            <a:r>
              <a:rPr lang="en-US" sz="800" b="0" i="0" dirty="0">
                <a:effectLst/>
                <a:latin typeface="Century Gothic"/>
              </a:rPr>
              <a:t>​</a:t>
            </a:r>
            <a:endParaRPr lang="en-US" sz="800" b="0" i="0">
              <a:effectLst/>
              <a:latin typeface="Century Gothic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[12] “Aluminum supplier,” </a:t>
            </a:r>
            <a:r>
              <a:rPr lang="en-US" sz="800" b="0" i="1" u="none" strike="noStrike" cap="small" dirty="0">
                <a:effectLst/>
                <a:latin typeface="Century Gothic"/>
              </a:rPr>
              <a:t>Aluminum Supplier | Bar, Sheet, Plate, Tube, Pipe, Shape</a:t>
            </a:r>
            <a:r>
              <a:rPr lang="en-US" sz="800" b="0" i="0" u="none" strike="noStrike" cap="small" dirty="0">
                <a:effectLst/>
                <a:latin typeface="Century Gothic"/>
              </a:rPr>
              <a:t>. [Online]. Available: </a:t>
            </a:r>
            <a:r>
              <a:rPr lang="en-US" sz="800" b="0" i="0" u="sng" strike="noStrike" cap="small" dirty="0">
                <a:effectLst/>
                <a:latin typeface="Century Gothic"/>
                <a:hlinkClick r:id="rId10"/>
              </a:rPr>
              <a:t>https://www.industrialmetalsupply.com/Products/Metals/aluminum?gclid=EAIaIQobChMIp7f_rKrZgIV9QetBh3t0QAOEAAYASAAEgKFvPD_BwE</a:t>
            </a:r>
            <a:r>
              <a:rPr lang="en-US" sz="800" b="0" i="0" u="none" strike="noStrike" cap="small" dirty="0">
                <a:effectLst/>
                <a:latin typeface="Century Gothic"/>
              </a:rPr>
              <a:t>. [Accessed: 11-Oct-2022]. </a:t>
            </a:r>
            <a:r>
              <a:rPr lang="en-US" sz="800" b="0" i="0" dirty="0">
                <a:effectLst/>
                <a:latin typeface="Century Gothic"/>
              </a:rPr>
              <a:t>​</a:t>
            </a:r>
            <a:endParaRPr lang="en-US" sz="800" b="0" i="0">
              <a:effectLst/>
              <a:latin typeface="Century Gothic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[13] “Home,” </a:t>
            </a:r>
            <a:r>
              <a:rPr lang="en-US" sz="800" b="0" i="1" u="none" strike="noStrike" cap="small" dirty="0">
                <a:effectLst/>
                <a:latin typeface="Century Gothic"/>
              </a:rPr>
              <a:t>Alaska Rubber Group</a:t>
            </a:r>
            <a:r>
              <a:rPr lang="en-US" sz="800" b="0" i="0" u="none" strike="noStrike" cap="small" dirty="0">
                <a:effectLst/>
                <a:latin typeface="Century Gothic"/>
              </a:rPr>
              <a:t>. [Online]. Available: </a:t>
            </a:r>
            <a:r>
              <a:rPr lang="en-US" sz="800" b="0" i="0" u="sng" strike="noStrike" cap="small" dirty="0">
                <a:effectLst/>
                <a:latin typeface="Century Gothic"/>
                <a:hlinkClick r:id="rId11"/>
              </a:rPr>
              <a:t>https://www.alaskarubbergroup.com/</a:t>
            </a:r>
            <a:r>
              <a:rPr lang="en-US" sz="800" b="0" i="0" u="none" strike="noStrike" cap="small" dirty="0">
                <a:effectLst/>
                <a:latin typeface="Century Gothic"/>
              </a:rPr>
              <a:t>. [Accessed: 11-Oct-2022]. </a:t>
            </a:r>
            <a:r>
              <a:rPr lang="en-US" sz="800" b="0" i="0" dirty="0">
                <a:effectLst/>
                <a:latin typeface="Century Gothic"/>
              </a:rPr>
              <a:t>​</a:t>
            </a:r>
            <a:endParaRPr lang="en-US" sz="800" b="0" i="0">
              <a:effectLst/>
              <a:latin typeface="Century Gothic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[14] </a:t>
            </a:r>
            <a:r>
              <a:rPr lang="en-US" sz="800" b="0" i="0" u="sng" strike="noStrike" cap="small" dirty="0">
                <a:effectLst/>
                <a:latin typeface="Century Gothic"/>
                <a:hlinkClick r:id="rId12"/>
              </a:rPr>
              <a:t>Www.htcvacuum.com</a:t>
            </a:r>
            <a:r>
              <a:rPr lang="en-US" sz="800" b="0" i="0" u="none" strike="noStrike" cap="small" dirty="0">
                <a:effectLst/>
                <a:latin typeface="Century Gothic"/>
              </a:rPr>
              <a:t> </a:t>
            </a:r>
            <a:r>
              <a:rPr lang="ja-JP" sz="800" b="0" i="0" u="none" strike="noStrike" cap="small">
                <a:effectLst/>
                <a:latin typeface="Arial"/>
                <a:ea typeface="Century Gothic" panose="020B0502020202020204" pitchFamily="34" charset="0"/>
                <a:cs typeface="Arial"/>
              </a:rPr>
              <a:t>日揚科技股份有限公司</a:t>
            </a:r>
            <a:r>
              <a:rPr lang="en-US" sz="800" b="0" i="0" u="none" strike="noStrike" cap="small" dirty="0">
                <a:effectLst/>
                <a:latin typeface="Century Gothic"/>
              </a:rPr>
              <a:t> |, “Vacuum components suppliers: Vacuum products manufacturer: Vacuum Chamber Kits - HTC Vacuum,” </a:t>
            </a:r>
            <a:r>
              <a:rPr lang="en-US" sz="800" b="0" i="1" u="none" strike="noStrike" cap="small" dirty="0">
                <a:effectLst/>
                <a:latin typeface="Century Gothic"/>
              </a:rPr>
              <a:t>Vacuum Components Suppliers| Vacuum Products Manufacturer | Vacuum Chamber kits - Htc vacuum</a:t>
            </a:r>
            <a:r>
              <a:rPr lang="en-US" sz="800" b="0" i="0" u="none" strike="noStrike" cap="small" dirty="0">
                <a:effectLst/>
                <a:latin typeface="Century Gothic"/>
              </a:rPr>
              <a:t>. [Online]. Available: </a:t>
            </a:r>
            <a:r>
              <a:rPr lang="en-US" sz="800" b="0" i="0" u="sng" strike="noStrike" cap="small" dirty="0">
                <a:effectLst/>
                <a:latin typeface="Century Gothic"/>
                <a:hlinkClick r:id="rId13"/>
              </a:rPr>
              <a:t>https://www.htcvacuum.com/en-global/vacuum-components?gclid=EAIaIQobChMIrKbp4arZ-gIV-BetBh3FDAJXEAAYASAAEgKxi_D_BwE</a:t>
            </a:r>
            <a:r>
              <a:rPr lang="en-US" sz="800" b="0" i="0" u="none" strike="noStrike" cap="small" dirty="0">
                <a:effectLst/>
                <a:latin typeface="Century Gothic"/>
              </a:rPr>
              <a:t>. [Accessed: 11-Oct-2022]. </a:t>
            </a:r>
            <a:r>
              <a:rPr lang="en-US" sz="800" b="0" i="0" dirty="0">
                <a:effectLst/>
                <a:latin typeface="Century Gothic"/>
              </a:rPr>
              <a:t>​</a:t>
            </a:r>
            <a:endParaRPr lang="en-US" sz="800" b="0" i="0">
              <a:effectLst/>
              <a:latin typeface="Century Gothic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800" b="0" i="0" u="none" strike="noStrike" cap="small" dirty="0">
                <a:effectLst/>
                <a:latin typeface="Century Gothic"/>
              </a:rPr>
              <a:t>[15] “Socket Head Cap Screws Dimensions &amp; Specs | AFT Fasteners,” </a:t>
            </a:r>
            <a:r>
              <a:rPr lang="en-US" sz="800" b="0" i="1" u="sng" strike="noStrike" cap="small" dirty="0">
                <a:effectLst/>
                <a:latin typeface="Century Gothic"/>
                <a:hlinkClick r:id="rId14"/>
              </a:rPr>
              <a:t>www.aftfasteners.com</a:t>
            </a:r>
            <a:r>
              <a:rPr lang="en-US" sz="800" b="0" i="0" u="none" strike="noStrike" cap="small" dirty="0">
                <a:effectLst/>
                <a:latin typeface="Century Gothic"/>
              </a:rPr>
              <a:t>. </a:t>
            </a:r>
            <a:r>
              <a:rPr lang="en-US" sz="800" b="0" i="0" u="sng" strike="noStrike" cap="small" dirty="0">
                <a:effectLst/>
                <a:latin typeface="Century Gothic"/>
                <a:hlinkClick r:id="rId15"/>
              </a:rPr>
              <a:t>https://www.aftfasteners.com/socket-cap-screws-dimensions-and-mechanical-properties/</a:t>
            </a:r>
            <a:r>
              <a:rPr lang="en-US" sz="800" b="0" i="0" u="none" strike="noStrike" cap="small" dirty="0">
                <a:effectLst/>
                <a:latin typeface="Century Gothic"/>
              </a:rPr>
              <a:t> (accessed Oct. 11, 2022).</a:t>
            </a:r>
            <a:r>
              <a:rPr lang="en-US" sz="800" b="0" i="0" dirty="0">
                <a:effectLst/>
                <a:latin typeface="Century Gothic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US" sz="500" b="0" i="0" dirty="0">
              <a:effectLst/>
              <a:latin typeface="Century Gothic"/>
            </a:endParaRPr>
          </a:p>
          <a:p>
            <a:endParaRPr lang="en-US" sz="5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7554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F299-69F7-5FAE-02F3-80CC17AF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79" y="2613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6600" dirty="0">
                <a:cs typeface="Calibri Light"/>
              </a:rPr>
              <a:t>Project Description</a:t>
            </a:r>
            <a:endParaRPr lang="en-US" sz="66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8D1A82E-0231-E9EE-FE01-EC944122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Son Nguyen</a:t>
            </a:r>
            <a:r>
              <a:rPr lang="en-US" kern="1200" dirty="0">
                <a:latin typeface="+mn-lt"/>
                <a:ea typeface="+mn-ea"/>
                <a:cs typeface="+mn-cs"/>
              </a:rPr>
              <a:t> P5 NPOI</a:t>
            </a:r>
          </a:p>
        </p:txBody>
      </p:sp>
      <p:pic>
        <p:nvPicPr>
          <p:cNvPr id="4" name="Picture 6" descr="A picture containing indoor, wall, counter, organ&#10;&#10;Description automatically generated">
            <a:extLst>
              <a:ext uri="{FF2B5EF4-FFF2-40B4-BE49-F238E27FC236}">
                <a16:creationId xmlns:a16="http://schemas.microsoft.com/office/drawing/2014/main" id="{4BAA98D7-8A64-FE0B-4E14-78CE67D8F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73" r="2" b="11359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EA349786-9F7D-4CB8-51C1-64263AC26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8" r="-1" b="-1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42878-3B4F-76E2-0FF4-11747D0148CC}"/>
              </a:ext>
            </a:extLst>
          </p:cNvPr>
          <p:cNvSpPr txBox="1"/>
          <p:nvPr/>
        </p:nvSpPr>
        <p:spPr>
          <a:xfrm>
            <a:off x="469009" y="1969658"/>
            <a:ext cx="7431639" cy="42043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Calibri"/>
              </a:rPr>
              <a:t>Main purpose of NPOI:</a:t>
            </a:r>
            <a:endParaRPr lang="en-US"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Astronomical observation and a better understanding of how the universe works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Calibri"/>
              </a:rPr>
              <a:t>Optical Interferometry: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Calibri"/>
              </a:rPr>
              <a:t>Multiple telescopes collect light to be sent to the lab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Calibri"/>
              </a:rPr>
              <a:t>Our Project: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Calibri"/>
              </a:rPr>
              <a:t>Designing seal plates for both ends of the Fast Delay Lines (FDL's) that are light and easy to remove, along with snoot layout optimization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Calibri"/>
              </a:rPr>
              <a:t>It took three of us 5 hours to disassemble and it reassemble 1 front of tank, without maintenance</a:t>
            </a:r>
          </a:p>
        </p:txBody>
      </p:sp>
    </p:spTree>
    <p:extLst>
      <p:ext uri="{BB962C8B-B14F-4D97-AF65-F5344CB8AC3E}">
        <p14:creationId xmlns:p14="http://schemas.microsoft.com/office/powerpoint/2010/main" val="137380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4596-2F52-2BCE-9061-E233D590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Current State of Model</a:t>
            </a: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3D6CCF-107F-F981-4A6E-21D83304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0134" y="6545710"/>
            <a:ext cx="17859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Dustin Haines</a:t>
            </a:r>
            <a:r>
              <a:rPr lang="en-US" kern="1200" dirty="0">
                <a:latin typeface="+mn-lt"/>
                <a:ea typeface="+mn-ea"/>
                <a:cs typeface="+mn-cs"/>
              </a:rPr>
              <a:t> P5 NPOI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1A7477-2F19-2D40-61B2-93760842CDF4}"/>
              </a:ext>
            </a:extLst>
          </p:cNvPr>
          <p:cNvSpPr txBox="1">
            <a:spLocks/>
          </p:cNvSpPr>
          <p:nvPr/>
        </p:nvSpPr>
        <p:spPr>
          <a:xfrm>
            <a:off x="585046" y="1928386"/>
            <a:ext cx="5750706" cy="4727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Seal Plates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Provide a seal under pressure with little deformation that allows for inside viewing</a:t>
            </a:r>
          </a:p>
          <a:p>
            <a:r>
              <a:rPr lang="en-US" dirty="0">
                <a:ea typeface="+mn-lt"/>
                <a:cs typeface="+mn-lt"/>
              </a:rPr>
              <a:t>Snoot Alignment</a:t>
            </a:r>
          </a:p>
          <a:p>
            <a:pPr lvl="1"/>
            <a:r>
              <a:rPr lang="en-US" dirty="0">
                <a:ea typeface="+mn-lt"/>
                <a:cs typeface="+mn-lt"/>
              </a:rPr>
              <a:t>Provide a new stand that can withstand vacuum force.</a:t>
            </a:r>
          </a:p>
          <a:p>
            <a:pPr lvl="1"/>
            <a:r>
              <a:rPr lang="en-US" dirty="0">
                <a:ea typeface="+mn-lt"/>
                <a:cs typeface="+mn-lt"/>
              </a:rPr>
              <a:t>Keep the snoot in place during vacuum operation and standby.</a:t>
            </a: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4" name="Picture 3" descr="A picture containing text, watch, clock&#10;&#10;Description automatically generated">
            <a:extLst>
              <a:ext uri="{FF2B5EF4-FFF2-40B4-BE49-F238E27FC236}">
                <a16:creationId xmlns:a16="http://schemas.microsoft.com/office/drawing/2014/main" id="{54130F45-B31B-D9C9-FA12-B53256C68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80" y="723233"/>
            <a:ext cx="2854901" cy="2542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CD74D9-3327-4671-79A4-1D09C07C118F}"/>
              </a:ext>
            </a:extLst>
          </p:cNvPr>
          <p:cNvSpPr txBox="1"/>
          <p:nvPr/>
        </p:nvSpPr>
        <p:spPr>
          <a:xfrm>
            <a:off x="8849896" y="249960"/>
            <a:ext cx="23328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Window Assembly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5325F58-C627-626C-CF44-932B7C6FF88A}"/>
              </a:ext>
            </a:extLst>
          </p:cNvPr>
          <p:cNvSpPr/>
          <p:nvPr/>
        </p:nvSpPr>
        <p:spPr>
          <a:xfrm>
            <a:off x="9502448" y="725396"/>
            <a:ext cx="222607" cy="13613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6" descr="A picture containing text, transport, disk brake, wheel&#10;&#10;Description automatically generated">
            <a:extLst>
              <a:ext uri="{FF2B5EF4-FFF2-40B4-BE49-F238E27FC236}">
                <a16:creationId xmlns:a16="http://schemas.microsoft.com/office/drawing/2014/main" id="{CBB39DB3-139D-AA15-0E28-BDC8C9F0A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74" y="629743"/>
            <a:ext cx="2495367" cy="2542336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2F9E16A-A3D6-EBBD-8B0F-AFF1AEB8E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686" y="3576258"/>
            <a:ext cx="1971304" cy="2377426"/>
          </a:xfrm>
          <a:prstGeom prst="rect">
            <a:avLst/>
          </a:prstGeom>
        </p:spPr>
      </p:pic>
      <p:pic>
        <p:nvPicPr>
          <p:cNvPr id="15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7FBE842B-BFD9-6B19-C800-FAE4E35DD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224" y="3676630"/>
            <a:ext cx="2373397" cy="15864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355B84-08EE-17C5-FA5F-84DD35141EE7}"/>
              </a:ext>
            </a:extLst>
          </p:cNvPr>
          <p:cNvSpPr txBox="1"/>
          <p:nvPr/>
        </p:nvSpPr>
        <p:spPr>
          <a:xfrm>
            <a:off x="6887688" y="3166753"/>
            <a:ext cx="19297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Front End Flange Cover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28A17B-9287-31F2-3C14-214057B424AD}"/>
              </a:ext>
            </a:extLst>
          </p:cNvPr>
          <p:cNvSpPr txBox="1"/>
          <p:nvPr/>
        </p:nvSpPr>
        <p:spPr>
          <a:xfrm>
            <a:off x="9727871" y="3275609"/>
            <a:ext cx="23750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FDL Back Plate (Lightweight)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345BE9-919B-A022-5149-0CA134C00EF4}"/>
              </a:ext>
            </a:extLst>
          </p:cNvPr>
          <p:cNvSpPr txBox="1"/>
          <p:nvPr/>
        </p:nvSpPr>
        <p:spPr>
          <a:xfrm>
            <a:off x="6976752" y="5264726"/>
            <a:ext cx="19792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Vacuum Window Polycarbonate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A2505D-56F9-A03C-132F-519FFFB834AF}"/>
              </a:ext>
            </a:extLst>
          </p:cNvPr>
          <p:cNvSpPr txBox="1"/>
          <p:nvPr/>
        </p:nvSpPr>
        <p:spPr>
          <a:xfrm>
            <a:off x="10014857" y="5868389"/>
            <a:ext cx="19099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Snoot Adjusting Fixture</a:t>
            </a: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94485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4596-2F52-2BCE-9061-E233D590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CN's vs ER's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1400-97B5-3B06-BAEA-EB016962A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681" y="2132404"/>
            <a:ext cx="41464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Lightweight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User/Technician Friendly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Seal to Vacuum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Stable Alignment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Small Deformation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Adjustable Frame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Sight Ports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3D6CCF-107F-F981-4A6E-21D83304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0134" y="6545710"/>
            <a:ext cx="17859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Son Nguyen P5</a:t>
            </a:r>
            <a:r>
              <a:rPr lang="en-US" kern="1200" dirty="0">
                <a:latin typeface="+mn-lt"/>
                <a:ea typeface="+mn-ea"/>
                <a:cs typeface="+mn-cs"/>
              </a:rPr>
              <a:t> NPOI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1A7477-2F19-2D40-61B2-93760842CDF4}"/>
              </a:ext>
            </a:extLst>
          </p:cNvPr>
          <p:cNvSpPr txBox="1">
            <a:spLocks/>
          </p:cNvSpPr>
          <p:nvPr/>
        </p:nvSpPr>
        <p:spPr>
          <a:xfrm>
            <a:off x="7154005" y="2189765"/>
            <a:ext cx="414643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Less Than 35 lbs. 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Disassembly &lt; 1 Hour 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Seals tanks in ATM and in Vacuum (Torr) 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Drift &lt; 0.001 in/month 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Deformation &lt; 0.010 in 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X,Y, adjustment  ±0.5 in 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At least 2 sight Ports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AE9DB8F-4B02-E3D8-8642-61B85F88E6DC}"/>
              </a:ext>
            </a:extLst>
          </p:cNvPr>
          <p:cNvSpPr/>
          <p:nvPr/>
        </p:nvSpPr>
        <p:spPr>
          <a:xfrm>
            <a:off x="4904172" y="3572632"/>
            <a:ext cx="977660" cy="48883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9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11385763-7C7F-AD86-1885-084DBEB1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134" y="1806266"/>
            <a:ext cx="4254169" cy="4208978"/>
          </a:xfrm>
          <a:prstGeom prst="rect">
            <a:avLst/>
          </a:prstGeom>
        </p:spPr>
      </p:pic>
      <p:pic>
        <p:nvPicPr>
          <p:cNvPr id="8" name="Picture 8" descr="A picture containing circle&#10;&#10;Description automatically generated">
            <a:extLst>
              <a:ext uri="{FF2B5EF4-FFF2-40B4-BE49-F238E27FC236}">
                <a16:creationId xmlns:a16="http://schemas.microsoft.com/office/drawing/2014/main" id="{CDD26A54-FCE5-4414-CCDF-C4FDF9B10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782" y="1982974"/>
            <a:ext cx="1968171" cy="1973778"/>
          </a:xfrm>
          <a:prstGeom prst="rect">
            <a:avLst/>
          </a:prstGeom>
        </p:spPr>
      </p:pic>
      <p:pic>
        <p:nvPicPr>
          <p:cNvPr id="5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AFB4861-2E6D-D3F6-E171-D7EF91932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967" y="4104183"/>
            <a:ext cx="2031362" cy="2140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393BC-9BD6-17DE-0B93-D022A48D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18" y="1019518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Calibri Light"/>
                <a:cs typeface="Calibri"/>
              </a:rPr>
              <a:t>Prototype 1 – Rear Seal Plate</a:t>
            </a:r>
            <a:endParaRPr lang="en-US">
              <a:latin typeface="Calibri Light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9AD67E-A4BD-A833-E050-CC7359BF0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Pertinent CN's:</a:t>
            </a:r>
          </a:p>
          <a:p>
            <a:pPr marL="383540" lvl="1"/>
            <a:r>
              <a:rPr lang="en-US" sz="3200" dirty="0">
                <a:ea typeface="+mn-lt"/>
                <a:cs typeface="+mn-lt"/>
              </a:rPr>
              <a:t>Lightweight </a:t>
            </a:r>
          </a:p>
          <a:p>
            <a:pPr marL="383540" lvl="1"/>
            <a:r>
              <a:rPr lang="en-US" sz="3200" dirty="0">
                <a:ea typeface="+mn-lt"/>
                <a:cs typeface="+mn-lt"/>
              </a:rPr>
              <a:t>User/Technician Friendly </a:t>
            </a:r>
          </a:p>
          <a:p>
            <a:pPr marL="383540" lvl="1"/>
            <a:r>
              <a:rPr lang="en-US" sz="3200" dirty="0">
                <a:ea typeface="+mn-lt"/>
                <a:cs typeface="+mn-lt"/>
              </a:rPr>
              <a:t>Seal to Vacuum </a:t>
            </a:r>
          </a:p>
          <a:p>
            <a:pPr marL="383540" lvl="1"/>
            <a:r>
              <a:rPr lang="en-US" sz="3200" dirty="0">
                <a:cs typeface="Calibri"/>
              </a:rPr>
              <a:t>Small Deformation</a:t>
            </a:r>
          </a:p>
          <a:p>
            <a:pPr marL="383540" lvl="1"/>
            <a:r>
              <a:rPr lang="en-US" sz="3200" dirty="0">
                <a:cs typeface="Calibri"/>
              </a:rPr>
              <a:t>Sight 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12452-F658-1D1A-05D2-E5FFCAAA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0134" y="6545710"/>
            <a:ext cx="17859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Bradley</a:t>
            </a:r>
            <a:r>
              <a:rPr lang="en-US" kern="1200">
                <a:latin typeface="+mn-lt"/>
                <a:ea typeface="+mn-ea"/>
                <a:cs typeface="+mn-cs"/>
              </a:rPr>
              <a:t> Kingsley P5 NPOI</a:t>
            </a:r>
          </a:p>
        </p:txBody>
      </p:sp>
    </p:spTree>
    <p:extLst>
      <p:ext uri="{BB962C8B-B14F-4D97-AF65-F5344CB8AC3E}">
        <p14:creationId xmlns:p14="http://schemas.microsoft.com/office/powerpoint/2010/main" val="333173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EDD6-7DDD-A32D-028A-8893CE40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Prototype 2 – Front Seal Plate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065D-E0AA-5B40-AB74-66584EB0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Pertinent CN's:</a:t>
            </a:r>
            <a:endParaRPr lang="en-US">
              <a:cs typeface="Calibri" panose="020F0502020204030204"/>
            </a:endParaRPr>
          </a:p>
          <a:p>
            <a:pPr marL="383540" lvl="1"/>
            <a:r>
              <a:rPr lang="en-US" sz="3200" dirty="0">
                <a:ea typeface="+mn-lt"/>
                <a:cs typeface="+mn-lt"/>
              </a:rPr>
              <a:t>Lightweight </a:t>
            </a:r>
          </a:p>
          <a:p>
            <a:pPr marL="383540" lvl="1"/>
            <a:r>
              <a:rPr lang="en-US" sz="3200" dirty="0">
                <a:ea typeface="+mn-lt"/>
                <a:cs typeface="+mn-lt"/>
              </a:rPr>
              <a:t>User/Technician Friendly </a:t>
            </a:r>
          </a:p>
          <a:p>
            <a:pPr marL="383540" lvl="1"/>
            <a:r>
              <a:rPr lang="en-US" sz="3200" dirty="0">
                <a:ea typeface="+mn-lt"/>
                <a:cs typeface="+mn-lt"/>
              </a:rPr>
              <a:t>Seal to Vacuum </a:t>
            </a:r>
          </a:p>
          <a:p>
            <a:pPr marL="383540" lvl="1"/>
            <a:r>
              <a:rPr lang="en-US" sz="3200" dirty="0">
                <a:cs typeface="Calibri"/>
              </a:rPr>
              <a:t>Small Deformation</a:t>
            </a:r>
          </a:p>
          <a:p>
            <a:pPr marL="383540" lvl="1"/>
            <a:r>
              <a:rPr lang="en-US" sz="3200" dirty="0">
                <a:cs typeface="Calibri"/>
              </a:rPr>
              <a:t>Sight Ports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AB96EF5-DF9D-25EE-70C1-5F8F0F49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0134" y="6545710"/>
            <a:ext cx="17859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Dustin Haines</a:t>
            </a:r>
            <a:r>
              <a:rPr lang="en-US" kern="1200">
                <a:latin typeface="+mn-lt"/>
                <a:ea typeface="+mn-ea"/>
                <a:cs typeface="+mn-cs"/>
              </a:rPr>
              <a:t> P5 NPOI</a:t>
            </a:r>
          </a:p>
        </p:txBody>
      </p:sp>
      <p:pic>
        <p:nvPicPr>
          <p:cNvPr id="6" name="Picture 6" descr="A picture containing text, transport, disk brake, wheel&#10;&#10;Description automatically generated">
            <a:extLst>
              <a:ext uri="{FF2B5EF4-FFF2-40B4-BE49-F238E27FC236}">
                <a16:creationId xmlns:a16="http://schemas.microsoft.com/office/drawing/2014/main" id="{132C40ED-EC3B-B90A-9390-11434669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945" y="1619354"/>
            <a:ext cx="4167808" cy="4224673"/>
          </a:xfrm>
          <a:prstGeom prst="rect">
            <a:avLst/>
          </a:prstGeom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5A00AE7-D272-9881-32B5-AE84BEBA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929743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3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BA94-A79E-D3A3-DED2-DE1026F2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Prototype 3 – Snoot Fixture/Adjuster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1D8741C-A294-95FD-25F5-C66EB9B3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0134" y="6545710"/>
            <a:ext cx="17859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Son Nguyen</a:t>
            </a:r>
            <a:r>
              <a:rPr lang="en-US" kern="1200">
                <a:latin typeface="+mn-lt"/>
                <a:ea typeface="+mn-ea"/>
                <a:cs typeface="+mn-cs"/>
              </a:rPr>
              <a:t> P5 NPOI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7F3796-324F-54D2-762C-4FDC0484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31" y="1715793"/>
            <a:ext cx="2743200" cy="4544672"/>
          </a:xfrm>
          <a:prstGeom prst="rect">
            <a:avLst/>
          </a:prstGeom>
        </p:spPr>
      </p:pic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737F66BB-DDB8-C506-1C07-7835F4C4F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72" y="1662967"/>
            <a:ext cx="2743200" cy="466022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DC6967-A0CB-0EA1-0B36-E91085C4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Pertinent CN's:</a:t>
            </a:r>
            <a:endParaRPr lang="en-US" dirty="0">
              <a:cs typeface="Calibri" panose="020F0502020204030204"/>
            </a:endParaRPr>
          </a:p>
          <a:p>
            <a:pPr marL="383540" lvl="1"/>
            <a:r>
              <a:rPr lang="en-US" sz="3200" dirty="0">
                <a:ea typeface="+mn-lt"/>
                <a:cs typeface="+mn-lt"/>
              </a:rPr>
              <a:t>User/Technician Friendly </a:t>
            </a:r>
          </a:p>
          <a:p>
            <a:pPr marL="383540" lvl="1"/>
            <a:r>
              <a:rPr lang="en-US" sz="3200" dirty="0">
                <a:ea typeface="+mn-lt"/>
                <a:cs typeface="+mn-lt"/>
              </a:rPr>
              <a:t>Adjustable Frame</a:t>
            </a:r>
          </a:p>
          <a:p>
            <a:pPr marL="383540" lvl="1"/>
            <a:r>
              <a:rPr lang="en-US" sz="3200" dirty="0">
                <a:cs typeface="Calibri"/>
              </a:rPr>
              <a:t>Stable Alignment</a:t>
            </a:r>
          </a:p>
        </p:txBody>
      </p:sp>
    </p:spTree>
    <p:extLst>
      <p:ext uri="{BB962C8B-B14F-4D97-AF65-F5344CB8AC3E}">
        <p14:creationId xmlns:p14="http://schemas.microsoft.com/office/powerpoint/2010/main" val="52408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642B-49AF-357E-250D-B2977EE1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Validation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D377F-A096-DE1B-DE3E-7FE2B3610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32" y="1875105"/>
            <a:ext cx="64878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Potential critical failures:</a:t>
            </a:r>
          </a:p>
          <a:p>
            <a:pPr marL="383540" lvl="1"/>
            <a:r>
              <a:rPr lang="en-US" dirty="0">
                <a:ea typeface="+mn-lt"/>
                <a:cs typeface="+mn-lt"/>
              </a:rPr>
              <a:t>Breaking Vacuum (O-ring not sealing)</a:t>
            </a:r>
          </a:p>
          <a:p>
            <a:pPr marL="383540" lvl="1"/>
            <a:r>
              <a:rPr lang="en-US" dirty="0">
                <a:ea typeface="+mn-lt"/>
                <a:cs typeface="+mn-lt"/>
              </a:rPr>
              <a:t>Greater deformation than allowed</a:t>
            </a:r>
          </a:p>
          <a:p>
            <a:pPr marL="383540" lvl="1"/>
            <a:r>
              <a:rPr lang="en-US" dirty="0">
                <a:ea typeface="+mn-lt"/>
                <a:cs typeface="+mn-lt"/>
              </a:rPr>
              <a:t>Stress concentration in sharp corners</a:t>
            </a:r>
          </a:p>
          <a:p>
            <a:pPr marL="383540" lvl="1"/>
            <a:r>
              <a:rPr lang="en-US" dirty="0">
                <a:ea typeface="+mn-lt"/>
                <a:cs typeface="+mn-lt"/>
              </a:rPr>
              <a:t>Material stability</a:t>
            </a:r>
          </a:p>
          <a:p>
            <a:r>
              <a:rPr lang="en-US" dirty="0">
                <a:ea typeface="+mn-lt"/>
                <a:cs typeface="+mn-lt"/>
              </a:rPr>
              <a:t>Testing Procedures:</a:t>
            </a:r>
          </a:p>
          <a:p>
            <a:pPr marL="383540" lvl="1"/>
            <a:r>
              <a:rPr lang="en-US" dirty="0">
                <a:cs typeface="Calibri"/>
              </a:rPr>
              <a:t>SolidWorks simulation</a:t>
            </a:r>
          </a:p>
          <a:p>
            <a:pPr marL="383540" lvl="1"/>
            <a:r>
              <a:rPr lang="en-US" dirty="0">
                <a:cs typeface="Calibri"/>
              </a:rPr>
              <a:t>ANSYS simulation</a:t>
            </a:r>
          </a:p>
          <a:p>
            <a:pPr marL="383540" lvl="1"/>
            <a:r>
              <a:rPr lang="en-US" dirty="0">
                <a:cs typeface="Calibri"/>
              </a:rPr>
              <a:t>Back-of-the-hand calculations</a:t>
            </a:r>
          </a:p>
          <a:p>
            <a:pPr marL="383540" lvl="1"/>
            <a:r>
              <a:rPr lang="en-US" dirty="0">
                <a:cs typeface="Calibri"/>
              </a:rPr>
              <a:t>Textbooks (provided by client)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CE6B35-C5DE-2FCD-78B4-07B118A2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0134" y="6545710"/>
            <a:ext cx="17859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Bradley</a:t>
            </a:r>
            <a:r>
              <a:rPr lang="en-US" kern="1200">
                <a:latin typeface="+mn-lt"/>
                <a:ea typeface="+mn-ea"/>
                <a:cs typeface="+mn-cs"/>
              </a:rPr>
              <a:t> Kingsley P5 NPOI</a:t>
            </a:r>
          </a:p>
        </p:txBody>
      </p:sp>
      <p:pic>
        <p:nvPicPr>
          <p:cNvPr id="6" name="Picture 5" descr="A close-up of a compass&#10;&#10;Description automatically generated with medium confidence">
            <a:extLst>
              <a:ext uri="{FF2B5EF4-FFF2-40B4-BE49-F238E27FC236}">
                <a16:creationId xmlns:a16="http://schemas.microsoft.com/office/drawing/2014/main" id="{BD9CC8C3-A040-216F-0879-337396EA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742" y="3268982"/>
            <a:ext cx="2573758" cy="2621851"/>
          </a:xfrm>
          <a:prstGeom prst="rect">
            <a:avLst/>
          </a:prstGeom>
        </p:spPr>
      </p:pic>
      <p:pic>
        <p:nvPicPr>
          <p:cNvPr id="8" name="Picture 7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0DB2EC71-23EE-40FC-7829-EE2CF9441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38" y="272143"/>
            <a:ext cx="2383826" cy="2731455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A0CD1241-3C94-D0DA-907F-CB838DCF7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72" y="291301"/>
            <a:ext cx="3264242" cy="3210802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B2E3483-7315-1FBA-2CB8-B861D6623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186" y="3510181"/>
            <a:ext cx="3148940" cy="26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3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BB58-10A7-E642-8C10-FC752A66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Schedule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C85E-9CA7-A0CC-D783-FA9E7A0D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  <a:cs typeface="Calibri"/>
              </a:rPr>
              <a:t>As of this presentation, we are on schedule.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1822646-C718-A667-7F3D-BA1B5832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92" y="174963"/>
            <a:ext cx="5715930" cy="65080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54DE9A-1341-3F02-A807-2E584ABB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9175" y="6459785"/>
            <a:ext cx="3757243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Dustin Haines</a:t>
            </a:r>
            <a:r>
              <a:rPr lang="en-US" kern="1200" dirty="0">
                <a:latin typeface="+mn-lt"/>
                <a:ea typeface="+mn-ea"/>
                <a:cs typeface="+mn-cs"/>
              </a:rPr>
              <a:t> P5 NPOI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6920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1538D582977418E672F2AA0BD329F" ma:contentTypeVersion="10" ma:contentTypeDescription="Create a new document." ma:contentTypeScope="" ma:versionID="3c22838f0d2ea7643d413dc68ed24bab">
  <xsd:schema xmlns:xsd="http://www.w3.org/2001/XMLSchema" xmlns:xs="http://www.w3.org/2001/XMLSchema" xmlns:p="http://schemas.microsoft.com/office/2006/metadata/properties" xmlns:ns2="864be915-27d9-43a9-9f05-fef8ca23a2da" xmlns:ns3="8b0cfed2-d10c-4cf3-a2ed-e85666557061" targetNamespace="http://schemas.microsoft.com/office/2006/metadata/properties" ma:root="true" ma:fieldsID="df7aa93bf226f0f0449c47e9c49e889e" ns2:_="" ns3:_="">
    <xsd:import namespace="864be915-27d9-43a9-9f05-fef8ca23a2da"/>
    <xsd:import namespace="8b0cfed2-d10c-4cf3-a2ed-e856665570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be915-27d9-43a9-9f05-fef8ca23a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cfed2-d10c-4cf3-a2ed-e8566655706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d0c883-6f2a-4e52-a9c2-dd70df691a88}" ma:internalName="TaxCatchAll" ma:showField="CatchAllData" ma:web="8b0cfed2-d10c-4cf3-a2ed-e856665570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0cfed2-d10c-4cf3-a2ed-e85666557061" xsi:nil="true"/>
    <lcf76f155ced4ddcb4097134ff3c332f xmlns="864be915-27d9-43a9-9f05-fef8ca23a2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5976FB-1134-48D9-82AA-6D52DEB69057}">
  <ds:schemaRefs>
    <ds:schemaRef ds:uri="864be915-27d9-43a9-9f05-fef8ca23a2da"/>
    <ds:schemaRef ds:uri="8b0cfed2-d10c-4cf3-a2ed-e856665570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3DC7D85-7CC5-4977-AF77-1B892C525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2ECD0-6176-4850-A76F-39D6B7E52C0D}">
  <ds:schemaRefs>
    <ds:schemaRef ds:uri="864be915-27d9-43a9-9f05-fef8ca23a2da"/>
    <ds:schemaRef ds:uri="8b0cfed2-d10c-4cf3-a2ed-e856665570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NPOI Capstone: Prototype Demo</vt:lpstr>
      <vt:lpstr>Project Description</vt:lpstr>
      <vt:lpstr>Current State of Model</vt:lpstr>
      <vt:lpstr>CN's vs ER's</vt:lpstr>
      <vt:lpstr>Prototype 1 – Rear Seal Plate</vt:lpstr>
      <vt:lpstr>Prototype 2 – Front Seal Plate</vt:lpstr>
      <vt:lpstr>Prototype 3 – Snoot Fixture/Adjuster</vt:lpstr>
      <vt:lpstr>Design Validation</vt:lpstr>
      <vt:lpstr>Schedule</vt:lpstr>
      <vt:lpstr>Budget BOM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1096</cp:revision>
  <dcterms:created xsi:type="dcterms:W3CDTF">2013-07-15T20:26:40Z</dcterms:created>
  <dcterms:modified xsi:type="dcterms:W3CDTF">2022-11-09T00:26:50Z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0x01010094D1538D582977418E672F2AA0BD329F</vt:lpwstr>
  </property>
  <property fmtid="{D5CDD505-2E9C-101B-9397-08002B2CF9AE}" pid="3" name="MediaServiceImageTags">
    <vt:lpwstr/>
  </property>
</Properties>
</file>